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_rels/notesSlide16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5.xml.rels" ContentType="application/vnd.openxmlformats-package.relationships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media/image109.png" ContentType="image/png"/>
  <Override PartName="/ppt/media/image99.png" ContentType="image/png"/>
  <Override PartName="/ppt/media/image116.png" ContentType="image/png"/>
  <Override PartName="/ppt/media/image98.png" ContentType="image/png"/>
  <Override PartName="/ppt/media/image97.png" ContentType="image/png"/>
  <Override PartName="/ppt/media/image114.png" ContentType="image/png"/>
  <Override PartName="/ppt/media/image96.png" ContentType="image/png"/>
  <Override PartName="/ppt/media/image113.png" ContentType="image/png"/>
  <Override PartName="/ppt/media/image95.png" ContentType="image/png"/>
  <Override PartName="/ppt/media/image112.png" ContentType="image/png"/>
  <Override PartName="/ppt/media/image94.png" ContentType="image/png"/>
  <Override PartName="/ppt/media/image111.png" ContentType="image/png"/>
  <Override PartName="/ppt/media/image93.png" ContentType="image/png"/>
  <Override PartName="/ppt/media/image110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104.png" ContentType="image/png"/>
  <Override PartName="/ppt/media/image86.png" ContentType="image/png"/>
  <Override PartName="/ppt/media/image103.png" ContentType="image/png"/>
  <Override PartName="/ppt/media/image85.png" ContentType="image/png"/>
  <Override PartName="/ppt/media/image101.png" ContentType="image/png"/>
  <Override PartName="/ppt/media/image83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102.png" ContentType="image/png"/>
  <Override PartName="/ppt/media/image84.png" ContentType="image/png"/>
  <Override PartName="/ppt/media/image3.png" ContentType="image/png"/>
  <Override PartName="/ppt/media/image105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100.png" ContentType="image/png"/>
  <Override PartName="/ppt/media/image82.png" ContentType="image/png"/>
  <Override PartName="/ppt/media/image1.png" ContentType="image/png"/>
  <Override PartName="/ppt/media/image106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107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108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115.jpeg" ContentType="image/jpe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4.wmf" ContentType="image/x-wmf"/>
  <Override PartName="/ppt/media/image19.png" ContentType="image/png"/>
  <Override PartName="/ppt/media/image18.png" ContentType="image/png"/>
  <Override PartName="/ppt/media/image2.wmf" ContentType="image/x-wmf"/>
  <Override PartName="/ppt/media/image17.png" ContentType="image/png"/>
  <Override PartName="/ppt/media/image57.png" ContentType="image/png"/>
  <Override PartName="/ppt/media/image5.jpeg" ContentType="image/jpeg"/>
  <Override PartName="/ppt/media/image16.png" ContentType="image/png"/>
  <Override PartName="/ppt/media/image15.png" ContentType="image/png"/>
  <Override PartName="/ppt/media/image14.png" ContentType="image/png"/>
  <Override PartName="/ppt/media/image39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tif" ContentType="image/tiff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
</Relationships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GeneX</c:v>
                </c:pt>
              </c:strCache>
            </c:strRef>
          </c:tx>
          <c:spPr>
            <a:solidFill>
              <a:srgbClr val="323232"/>
            </a:solidFill>
            <a:ln>
              <a:noFill/>
            </a:ln>
          </c:spPr>
          <c:invertIfNegative val="0"/>
          <c:dLbls>
            <c:numFmt formatCode="General" sourceLinked="1"/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6"/>
                <c:pt idx="0">
                  <c:v>CondA_1</c:v>
                </c:pt>
                <c:pt idx="1">
                  <c:v>CondA_2</c:v>
                </c:pt>
                <c:pt idx="2">
                  <c:v>CondA_3</c:v>
                </c:pt>
                <c:pt idx="3">
                  <c:v>CondB_1</c:v>
                </c:pt>
                <c:pt idx="4">
                  <c:v>CondB_2</c:v>
                </c:pt>
                <c:pt idx="5">
                  <c:v>CondB_3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6"/>
                <c:pt idx="0">
                  <c:v>185</c:v>
                </c:pt>
                <c:pt idx="1">
                  <c:v>126</c:v>
                </c:pt>
                <c:pt idx="2">
                  <c:v>213</c:v>
                </c:pt>
                <c:pt idx="3">
                  <c:v>51</c:v>
                </c:pt>
                <c:pt idx="4">
                  <c:v>131</c:v>
                </c:pt>
                <c:pt idx="5">
                  <c:v>63</c:v>
                </c:pt>
              </c:numCache>
            </c:numRef>
          </c:val>
        </c:ser>
        <c:gapWidth val="150"/>
        <c:overlap val="100"/>
        <c:axId val="78468668"/>
        <c:axId val="74020413"/>
      </c:barChart>
      <c:catAx>
        <c:axId val="78468668"/>
        <c:scaling>
          <c:orientation val="minMax"/>
        </c:scaling>
        <c:delete val="0"/>
        <c:axPos val="b"/>
        <c:numFmt formatCode="MM/DD/YYYY" sourceLinked="1"/>
        <c:majorTickMark val="none"/>
        <c:minorTickMark val="none"/>
        <c:tickLblPos val="nextTo"/>
        <c:spPr>
          <a:ln w="25560">
            <a:solidFill>
              <a:srgbClr val="323232"/>
            </a:solidFill>
            <a:round/>
          </a:ln>
        </c:spPr>
        <c:txPr>
          <a:bodyPr/>
          <a:lstStyle/>
          <a:p>
            <a:pPr>
              <a:defRPr b="1" sz="1200" spc="-1" strike="noStrike">
                <a:solidFill>
                  <a:srgbClr val="323232"/>
                </a:solidFill>
                <a:latin typeface="Arial"/>
                <a:ea typeface="DejaVu Sans"/>
              </a:defRPr>
            </a:pPr>
          </a:p>
        </c:txPr>
        <c:crossAx val="74020413"/>
        <c:crosses val="autoZero"/>
        <c:auto val="1"/>
        <c:lblAlgn val="ctr"/>
        <c:lblOffset val="100"/>
      </c:catAx>
      <c:valAx>
        <c:axId val="74020413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25560">
            <a:solidFill>
              <a:srgbClr val="323232"/>
            </a:solidFill>
            <a:round/>
          </a:ln>
        </c:spPr>
        <c:txPr>
          <a:bodyPr/>
          <a:lstStyle/>
          <a:p>
            <a:pPr>
              <a:defRPr b="0" sz="1200" spc="-1" strike="noStrike">
                <a:solidFill>
                  <a:srgbClr val="323232"/>
                </a:solidFill>
                <a:latin typeface="Arial"/>
                <a:ea typeface="DejaVu Sans"/>
              </a:defRPr>
            </a:pPr>
          </a:p>
        </c:txPr>
        <c:crossAx val="78468668"/>
        <c:crosses val="autoZero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2C4A4BA-DD5E-4E8E-A656-F67BF20130A7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7E8709A-31D0-4F91-9AA7-068D2593F01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Note: The multiple test correction in DESeq2 considers only genes that could potentially be detected as differentially expressed. Only these genes will have an adjusted P-value. The mean read count across all samples is used to decide if a gene should be included or not. </a:t>
            </a:r>
            <a:endParaRPr b="0" lang="en-US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41F934E-E3F6-4F74-9D34-E9DFAD86B66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Note: The multiple test correction in DESeq2 considers only genes that could potentially be detected as differentially expressed. Only these genes will have an adjusted P-value. The mean read count across all samples is used to decide if a gene should be included or not. </a:t>
            </a:r>
            <a:endParaRPr b="0" lang="en-US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7B87D1E-AE1C-4C8B-B037-41AFA26718A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4" descr=""/>
          <p:cNvPicPr/>
          <p:nvPr/>
        </p:nvPicPr>
        <p:blipFill>
          <a:blip r:embed="rId2"/>
          <a:stretch/>
        </p:blipFill>
        <p:spPr>
          <a:xfrm>
            <a:off x="252000" y="6285240"/>
            <a:ext cx="793440" cy="381960"/>
          </a:xfrm>
          <a:prstGeom prst="rect">
            <a:avLst/>
          </a:prstGeom>
          <a:ln>
            <a:noFill/>
          </a:ln>
        </p:spPr>
      </p:pic>
      <p:pic>
        <p:nvPicPr>
          <p:cNvPr id="1" name="Picture 10" descr=""/>
          <p:cNvPicPr/>
          <p:nvPr/>
        </p:nvPicPr>
        <p:blipFill>
          <a:blip r:embed="rId3"/>
          <a:srcRect l="0" t="0" r="2448" b="0"/>
          <a:stretch/>
        </p:blipFill>
        <p:spPr>
          <a:xfrm>
            <a:off x="1214280" y="6154200"/>
            <a:ext cx="6257520" cy="63252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7500960" y="6485760"/>
            <a:ext cx="148428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1800" rIns="91800" tIns="46080" bIns="46080"/>
          <a:p>
            <a:pPr>
              <a:lnSpc>
                <a:spcPct val="100000"/>
              </a:lnSpc>
            </a:pPr>
            <a:r>
              <a:rPr b="1" lang="en-US" sz="1420" spc="-1" strike="noStrike">
                <a:solidFill>
                  <a:srgbClr val="323232"/>
                </a:solidFill>
                <a:latin typeface="Arial"/>
                <a:ea typeface="DejaVu Sans"/>
              </a:rPr>
              <a:t>www.sib.swiss</a:t>
            </a:r>
            <a:endParaRPr b="0" lang="en-US" sz="142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 1"/>
          <p:cNvSpPr/>
          <p:nvPr/>
        </p:nvSpPr>
        <p:spPr>
          <a:xfrm>
            <a:off x="0" y="97560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2" name="Line 2"/>
          <p:cNvSpPr/>
          <p:nvPr/>
        </p:nvSpPr>
        <p:spPr>
          <a:xfrm>
            <a:off x="0" y="6856200"/>
            <a:ext cx="9144000" cy="180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4" descr=""/>
          <p:cNvPicPr/>
          <p:nvPr/>
        </p:nvPicPr>
        <p:blipFill>
          <a:blip r:embed="rId2"/>
          <a:stretch/>
        </p:blipFill>
        <p:spPr>
          <a:xfrm>
            <a:off x="252000" y="6285240"/>
            <a:ext cx="793440" cy="381960"/>
          </a:xfrm>
          <a:prstGeom prst="rect">
            <a:avLst/>
          </a:prstGeom>
          <a:ln>
            <a:noFill/>
          </a:ln>
        </p:spPr>
      </p:pic>
      <p:pic>
        <p:nvPicPr>
          <p:cNvPr id="82" name="Picture 10" descr=""/>
          <p:cNvPicPr/>
          <p:nvPr/>
        </p:nvPicPr>
        <p:blipFill>
          <a:blip r:embed="rId3"/>
          <a:srcRect l="0" t="0" r="2448" b="0"/>
          <a:stretch/>
        </p:blipFill>
        <p:spPr>
          <a:xfrm>
            <a:off x="1214280" y="6154200"/>
            <a:ext cx="6257520" cy="63252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7500960" y="6485760"/>
            <a:ext cx="148428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1800" rIns="91800" tIns="46080" bIns="46080"/>
          <a:p>
            <a:pPr>
              <a:lnSpc>
                <a:spcPct val="100000"/>
              </a:lnSpc>
            </a:pPr>
            <a:r>
              <a:rPr b="1" lang="en-US" sz="1420" spc="-1" strike="noStrike">
                <a:solidFill>
                  <a:srgbClr val="323232"/>
                </a:solidFill>
                <a:latin typeface="Arial"/>
                <a:ea typeface="DejaVu Sans"/>
              </a:rPr>
              <a:t>www.sib.swiss</a:t>
            </a:r>
            <a:endParaRPr b="0" lang="en-US" sz="142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8.tif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://geneontology.org/" TargetMode="Externa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://www.gsea-msigdb.org/gsea/msigdb/index.jsp" TargetMode="Externa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www.genome.jp/kegg/" TargetMode="Externa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hyperlink" Target="https://ismara.unibas.ch/mara/" TargetMode="External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15.jpeg"/><Relationship Id="rId2" Type="http://schemas.openxmlformats.org/officeDocument/2006/relationships/image" Target="../media/image116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04000" y="4129200"/>
            <a:ext cx="8458200" cy="46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e30613"/>
                </a:solidFill>
                <a:latin typeface="Arial"/>
                <a:ea typeface="DejaVu Sans"/>
              </a:rPr>
              <a:t>Introduction to RNA-Seq – Differential Expression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504000" y="4964400"/>
            <a:ext cx="809784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800" spc="-1" strike="noStrike">
                <a:solidFill>
                  <a:srgbClr val="e30613"/>
                </a:solidFill>
                <a:latin typeface="Arial"/>
                <a:ea typeface="DejaVu Sans"/>
              </a:rPr>
              <a:t>Wandrille Duchemin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30" name="Espace réservé pour une image  17" descr=""/>
          <p:cNvPicPr/>
          <p:nvPr/>
        </p:nvPicPr>
        <p:blipFill>
          <a:blip r:embed="rId1"/>
          <a:srcRect l="1467" t="0" r="1467" b="12793"/>
          <a:stretch/>
        </p:blipFill>
        <p:spPr>
          <a:xfrm>
            <a:off x="0" y="0"/>
            <a:ext cx="9141840" cy="3426840"/>
          </a:xfrm>
          <a:prstGeom prst="rect">
            <a:avLst/>
          </a:prstGeom>
          <a:ln>
            <a:noFill/>
          </a:ln>
        </p:spPr>
      </p:pic>
      <p:sp>
        <p:nvSpPr>
          <p:cNvPr id="131" name="Line 3"/>
          <p:cNvSpPr/>
          <p:nvPr/>
        </p:nvSpPr>
        <p:spPr>
          <a:xfrm>
            <a:off x="0" y="342468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132" name="Picture 7" descr=""/>
          <p:cNvPicPr/>
          <p:nvPr/>
        </p:nvPicPr>
        <p:blipFill>
          <a:blip r:embed="rId2"/>
          <a:stretch/>
        </p:blipFill>
        <p:spPr>
          <a:xfrm>
            <a:off x="7448400" y="3286080"/>
            <a:ext cx="1326960" cy="717840"/>
          </a:xfrm>
          <a:prstGeom prst="rect">
            <a:avLst/>
          </a:prstGeom>
          <a:ln>
            <a:noFill/>
          </a:ln>
        </p:spPr>
      </p:pic>
      <p:sp>
        <p:nvSpPr>
          <p:cNvPr id="133" name="Line 4"/>
          <p:cNvSpPr/>
          <p:nvPr/>
        </p:nvSpPr>
        <p:spPr>
          <a:xfrm>
            <a:off x="0" y="-144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04000" y="404640"/>
            <a:ext cx="809784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Shrinkage of dispersion estimates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179640" y="1556640"/>
            <a:ext cx="8422200" cy="40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Problem: we often have few replicates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Solution: take advantage of the large number of genes, shrink the gene-wise estimates towards a center value defined by the observed distribution of dispersions across: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92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All genes (“common” dispersion estimate)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lvl="2" marL="703080" indent="-34092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Genes with similar expression (“trended” dispersion estimate)</a:t>
            </a:r>
            <a:endParaRPr b="0" lang="en-US" sz="22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04000" y="404640"/>
            <a:ext cx="809784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Shrinkage dispersion estimation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66" name="Picture 1" descr=""/>
          <p:cNvPicPr/>
          <p:nvPr/>
        </p:nvPicPr>
        <p:blipFill>
          <a:blip r:embed="rId1"/>
          <a:stretch/>
        </p:blipFill>
        <p:spPr>
          <a:xfrm>
            <a:off x="1259640" y="1124640"/>
            <a:ext cx="6097320" cy="558720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6588360" y="5517360"/>
            <a:ext cx="429840" cy="357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168" name="CustomShape 3"/>
          <p:cNvSpPr/>
          <p:nvPr/>
        </p:nvSpPr>
        <p:spPr>
          <a:xfrm>
            <a:off x="7208280" y="6525360"/>
            <a:ext cx="18874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Charlotte Soneson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4000" y="404640"/>
            <a:ext cx="809784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Shrinkage dispersion estimation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70" name="Picture 1" descr=""/>
          <p:cNvPicPr/>
          <p:nvPr/>
        </p:nvPicPr>
        <p:blipFill>
          <a:blip r:embed="rId1"/>
          <a:stretch/>
        </p:blipFill>
        <p:spPr>
          <a:xfrm>
            <a:off x="1259640" y="1124640"/>
            <a:ext cx="6159240" cy="5614560"/>
          </a:xfrm>
          <a:prstGeom prst="rect">
            <a:avLst/>
          </a:prstGeom>
          <a:ln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6588360" y="5733360"/>
            <a:ext cx="429840" cy="141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172" name="CustomShape 3"/>
          <p:cNvSpPr/>
          <p:nvPr/>
        </p:nvSpPr>
        <p:spPr>
          <a:xfrm>
            <a:off x="7208280" y="6525360"/>
            <a:ext cx="18874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Charlotte Soneson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504000" y="404640"/>
            <a:ext cx="809784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Shrinkage dispersion estimation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74" name="Picture 1" descr=""/>
          <p:cNvPicPr/>
          <p:nvPr/>
        </p:nvPicPr>
        <p:blipFill>
          <a:blip r:embed="rId1"/>
          <a:stretch/>
        </p:blipFill>
        <p:spPr>
          <a:xfrm>
            <a:off x="1331640" y="1190160"/>
            <a:ext cx="6075720" cy="5521680"/>
          </a:xfrm>
          <a:prstGeom prst="rect">
            <a:avLst/>
          </a:prstGeom>
          <a:ln>
            <a:noFill/>
          </a:ln>
        </p:spPr>
      </p:pic>
      <p:sp>
        <p:nvSpPr>
          <p:cNvPr id="175" name="CustomShape 2"/>
          <p:cNvSpPr/>
          <p:nvPr/>
        </p:nvSpPr>
        <p:spPr>
          <a:xfrm>
            <a:off x="7208280" y="6525360"/>
            <a:ext cx="18874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Charlotte Soneson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04000" y="404640"/>
            <a:ext cx="809784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Shrinkage of log-fold change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179640" y="1124640"/>
            <a:ext cx="8422200" cy="273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Problem: weakly expressed genes tend to show much stronger differences between conditions, because count data are very noisy when counts are low</a:t>
            </a:r>
            <a:endParaRPr b="0" lang="en-US" sz="22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Solution: shrink LFC estimates toward 0 such that shrinkage is stronger when less info is available (</a:t>
            </a:r>
            <a:r>
              <a:rPr b="1" i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eg</a:t>
            </a: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 low counts, high dispersion, low replicates)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78" name="Picture 1" descr=""/>
          <p:cNvPicPr/>
          <p:nvPr/>
        </p:nvPicPr>
        <p:blipFill>
          <a:blip r:embed="rId3"/>
          <a:stretch/>
        </p:blipFill>
        <p:spPr>
          <a:xfrm>
            <a:off x="539640" y="3656520"/>
            <a:ext cx="8278200" cy="315468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7539840" y="6525360"/>
            <a:ext cx="15580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Love </a:t>
            </a:r>
            <a:r>
              <a:rPr b="0" i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et al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 2014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504000" y="404640"/>
            <a:ext cx="831384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Tests for differential expression – DESeq2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79640" y="1124640"/>
            <a:ext cx="8422200" cy="273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 Z-score is calculated for each gene by dividing the shrunken LFC estimate by the standard error of the estimate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The Z-score is compared to a standard normal distribution to obtain a P-value (Wald test)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To correct for multiple testing, adjusted p-values are calculated using the Benjamin-Hochberg procedure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92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Consider a genome with 20,000 genes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lvl="2" marL="703080" indent="-34092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At a threshold of p = 0.05, we would expect 1000 significant tests even if there is NO differential expression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504000" y="404640"/>
            <a:ext cx="831384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Tests for differential expression – edgeR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79640" y="1124640"/>
            <a:ext cx="8422200" cy="273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Different methods for different cases :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Noto Sans CJK SC"/>
              </a:rPr>
              <a:t>“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Noto Sans CJK SC"/>
              </a:rPr>
              <a:t>simple” 1 factor :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exactTest()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, using the computed conditional distribution for the sum of counts in a group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Otherwise a GLM framework in used :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4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QL F-test : 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is preferred because it gives “stricter error rate control by accounting for the uncertainty in dispersion estimation… (which can be considerable when you have few replicates and/or the amount of shrinkage is low), whereas the other methods do not”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5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LRT : 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when “the dispersions are very large and the counts are very small, whereby some of the approximations in the QL framework seem to fail”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504000" y="404640"/>
            <a:ext cx="809784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edgeR vs DESeq2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85" name="Picture 1" descr=""/>
          <p:cNvPicPr/>
          <p:nvPr/>
        </p:nvPicPr>
        <p:blipFill>
          <a:blip r:embed="rId1"/>
          <a:stretch/>
        </p:blipFill>
        <p:spPr>
          <a:xfrm>
            <a:off x="1835640" y="1340640"/>
            <a:ext cx="5110560" cy="511056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1794600" y="6453360"/>
            <a:ext cx="55267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https://mikelove.wordpress.com/2016/09/28/deseq2-or-edger/</a:t>
            </a:r>
            <a:endParaRPr b="0" lang="en-US" sz="16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504000" y="404640"/>
            <a:ext cx="809784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edgeR “Robust” Mode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504000" y="1440000"/>
            <a:ext cx="8097840" cy="48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Dispersion estimates can be sensitive to outliers. If this is a significant aspect of your dataset, edgeR has a more robust implementation to estimate dispersions: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https://www.rdocumentation.org/packages/edgeR/versions/3.14.0/topics/estimateGLMRobustDisp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04000" y="404640"/>
            <a:ext cx="83862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Practical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504000" y="1340640"/>
            <a:ext cx="8097840" cy="53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Go to the website and follow the Differential Expression Inference practical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04000" y="404640"/>
            <a:ext cx="809784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How to define statistical significance?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135" name="Chart 3"/>
          <p:cNvGraphicFramePr/>
          <p:nvPr/>
        </p:nvGraphicFramePr>
        <p:xfrm>
          <a:off x="755640" y="1628640"/>
          <a:ext cx="7846200" cy="44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6" name="Line 2"/>
          <p:cNvSpPr/>
          <p:nvPr/>
        </p:nvSpPr>
        <p:spPr>
          <a:xfrm>
            <a:off x="1403640" y="2996640"/>
            <a:ext cx="4248360" cy="360"/>
          </a:xfrm>
          <a:prstGeom prst="line">
            <a:avLst/>
          </a:prstGeom>
          <a:ln w="2556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37" name="Line 3"/>
          <p:cNvSpPr/>
          <p:nvPr/>
        </p:nvSpPr>
        <p:spPr>
          <a:xfrm>
            <a:off x="4932000" y="4437000"/>
            <a:ext cx="3384360" cy="360"/>
          </a:xfrm>
          <a:prstGeom prst="line">
            <a:avLst/>
          </a:prstGeom>
          <a:ln w="2556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38" name="CustomShape 4"/>
          <p:cNvSpPr/>
          <p:nvPr/>
        </p:nvSpPr>
        <p:spPr>
          <a:xfrm>
            <a:off x="5364000" y="2997000"/>
            <a:ext cx="360" cy="143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rgbClr val="e30613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39" name="CustomShape 5"/>
          <p:cNvSpPr/>
          <p:nvPr/>
        </p:nvSpPr>
        <p:spPr>
          <a:xfrm>
            <a:off x="5508720" y="3429000"/>
            <a:ext cx="27828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0000"/>
                </a:solidFill>
                <a:latin typeface="Arial"/>
                <a:ea typeface="DejaVu Sans"/>
              </a:rPr>
              <a:t>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0" name="CustomShape 6"/>
          <p:cNvSpPr/>
          <p:nvPr/>
        </p:nvSpPr>
        <p:spPr>
          <a:xfrm rot="16200000">
            <a:off x="-987480" y="3602160"/>
            <a:ext cx="32083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Total reads mapped to GeneX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04000" y="404640"/>
            <a:ext cx="83862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Enrichment analysis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04000" y="1340640"/>
            <a:ext cx="8097840" cy="53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What to do with your list of differentially expressed gene ?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Interpretation can be difficult, especially when many genes are DE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04000" y="404640"/>
            <a:ext cx="83862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Enrichment analysis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504000" y="1340640"/>
            <a:ext cx="8097840" cy="53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What to do with your list of differentially expressed gene ?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Interpretation can be difficult, especially when many genes are DE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We facilitate this by “translating” this from a list of genes to a more readily interpretable set : biological functions, pathways, transcription factors, …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4"/>
              </a:buBlip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04000" y="404640"/>
            <a:ext cx="83862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Enrichment analysis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504000" y="1340640"/>
            <a:ext cx="8097840" cy="53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What to do with your list of differentially expressed gene ?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Interpretation can be difficult, especially when many genes are DE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We facilitate this by “translating” this from a list of genes to a more readily interpretable set : biological functions, pathways, transcription factors, …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4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2 main aspects: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Mapping from genes to interpretable objects</a:t>
            </a:r>
            <a:endParaRPr b="0" lang="en-US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Method to determine significant enrichment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504000" y="404640"/>
            <a:ext cx="83862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Enrichment analysis - mapping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504000" y="1340640"/>
            <a:ext cx="8097840" cy="53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The goal is to regroup certain genes together in meaningful sets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Genes involved in the same pathway (eg. DNA repair)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Genes located in the same biological compartment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4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Genes with a similar molecular function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5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Genes regulated by the same transcription factor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6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…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7"/>
              </a:buBlip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4000" y="404640"/>
            <a:ext cx="83862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Enrichment analysis - mapping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04000" y="1340640"/>
            <a:ext cx="8097840" cy="53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 few of the possibilities :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Gene Ontology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Reactome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4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KEGG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5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MSigDB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6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Custom set 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7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…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8"/>
              </a:buBlip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504000" y="404640"/>
            <a:ext cx="83862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Enrichment analysis - mapping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04000" y="1340640"/>
            <a:ext cx="8097840" cy="53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Gene ontology :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  <a:hlinkClick r:id="rId1"/>
              </a:rPr>
              <a:t>http://geneontology.org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3 domains of nested terms: 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Molecular Function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Cellular Component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4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Biological Process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5"/>
              </a:buBlip>
            </a:pP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6"/>
              </a:buBlip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7"/>
          <a:stretch/>
        </p:blipFill>
        <p:spPr>
          <a:xfrm>
            <a:off x="4572000" y="2025720"/>
            <a:ext cx="4441680" cy="46494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0" y="1554480"/>
            <a:ext cx="9143640" cy="6554160"/>
          </a:xfrm>
          <a:prstGeom prst="rect">
            <a:avLst/>
          </a:prstGeom>
          <a:ln>
            <a:noFill/>
          </a:ln>
        </p:spPr>
      </p:pic>
      <p:sp>
        <p:nvSpPr>
          <p:cNvPr id="205" name="CustomShape 1"/>
          <p:cNvSpPr/>
          <p:nvPr/>
        </p:nvSpPr>
        <p:spPr>
          <a:xfrm>
            <a:off x="504000" y="404640"/>
            <a:ext cx="83862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Enrichment analysis - mapping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504000" y="1340640"/>
            <a:ext cx="8097840" cy="53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Reactome : https://reactome.org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504000" y="404640"/>
            <a:ext cx="83862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Enrichment analysis - mapping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504000" y="1340640"/>
            <a:ext cx="8097840" cy="53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MSigDB : </a:t>
            </a: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  <a:hlinkClick r:id="rId1"/>
              </a:rPr>
              <a:t>http://www.gsea-msigdb.org/gsea/msigdb/index.jsp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Human mouse and rat only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en-US" sz="18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3"/>
          <a:srcRect l="0" t="0" r="0" b="45330"/>
          <a:stretch/>
        </p:blipFill>
        <p:spPr>
          <a:xfrm>
            <a:off x="291960" y="2377440"/>
            <a:ext cx="4280040" cy="374868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4"/>
          <a:srcRect l="0" t="54662" r="0" b="0"/>
          <a:stretch/>
        </p:blipFill>
        <p:spPr>
          <a:xfrm>
            <a:off x="4589640" y="2377440"/>
            <a:ext cx="4280040" cy="31086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04000" y="404640"/>
            <a:ext cx="83862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Enrichment analysis - mapping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504000" y="1340640"/>
            <a:ext cx="8097840" cy="53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KEGG : </a:t>
            </a: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  <a:hlinkClick r:id="rId1"/>
              </a:rPr>
              <a:t>https://www.genome.jp/kegg/</a:t>
            </a: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- KEGG PATHWAY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en-US" sz="18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3"/>
          <a:stretch/>
        </p:blipFill>
        <p:spPr>
          <a:xfrm>
            <a:off x="137520" y="1717920"/>
            <a:ext cx="6321600" cy="4853520"/>
          </a:xfrm>
          <a:prstGeom prst="rect">
            <a:avLst/>
          </a:prstGeom>
          <a:ln>
            <a:noFill/>
          </a:ln>
        </p:spPr>
      </p:pic>
      <p:sp>
        <p:nvSpPr>
          <p:cNvPr id="214" name="TextShape 3"/>
          <p:cNvSpPr txBox="1"/>
          <p:nvPr/>
        </p:nvSpPr>
        <p:spPr>
          <a:xfrm>
            <a:off x="6371280" y="5702400"/>
            <a:ext cx="2741040" cy="103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500" spc="-1" strike="noStrike">
                <a:latin typeface="Arial"/>
              </a:rPr>
              <a:t>Projection of DE data 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onto a KEGG pathway map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With R package pathview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700" spc="-1" strike="noStrike">
                <a:latin typeface="Arial"/>
              </a:rPr>
              <a:t>https://bioconductor.org/packages/release/bioc/html/pathview.html</a:t>
            </a:r>
            <a:endParaRPr b="0" lang="en-US" sz="7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504000" y="404640"/>
            <a:ext cx="83862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Enrichment analysis - mapping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504000" y="1340640"/>
            <a:ext cx="8097840" cy="53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Custom gene sets :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Derived from specialized litterature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Tentative annotation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4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Understudied organisms 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5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...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6"/>
              </a:buBlip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4000" y="404640"/>
            <a:ext cx="809784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Statistical modeling of RNA-Seq data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504000" y="1628640"/>
            <a:ext cx="8097840" cy="439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Essentially, two approaches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92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Non-parametric: </a:t>
            </a:r>
            <a:r>
              <a:rPr b="0" i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eg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voom (based on limma)</a:t>
            </a:r>
            <a:endParaRPr b="0" lang="en-US" sz="2400" spc="-1" strike="noStrike">
              <a:latin typeface="Arial"/>
            </a:endParaRPr>
          </a:p>
          <a:p>
            <a:pPr lvl="2" marL="703080" indent="-34092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Parametric: </a:t>
            </a:r>
            <a:r>
              <a:rPr b="0" i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eg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edgeR and DESeq2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We will be working with the parametric approaches packaged in edgeR and DESeq2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92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Important assumptions: </a:t>
            </a:r>
            <a:endParaRPr b="0" lang="en-US" sz="2400" spc="-1" strike="noStrike">
              <a:latin typeface="Arial"/>
            </a:endParaRPr>
          </a:p>
          <a:p>
            <a:pPr lvl="3" marL="1728000" indent="-2142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most genes are not differentially expressed</a:t>
            </a:r>
            <a:endParaRPr b="0" lang="en-US" sz="2400" spc="-1" strike="noStrike">
              <a:latin typeface="Arial"/>
            </a:endParaRPr>
          </a:p>
          <a:p>
            <a:pPr lvl="3" marL="1728000" indent="-2142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probability of a read mapping to geneX is the same for all samples in a class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04000" y="404640"/>
            <a:ext cx="83862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Enrichment analysis – </a:t>
            </a:r>
            <a:r>
              <a:rPr b="1" lang="en-US" sz="2800" spc="-1" strike="noStrike">
                <a:solidFill>
                  <a:srgbClr val="323232"/>
                </a:solidFill>
                <a:latin typeface="Arial"/>
                <a:ea typeface="DejaVu Sans"/>
              </a:rPr>
              <a:t>computing enrichment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504000" y="1340640"/>
            <a:ext cx="8097840" cy="53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2 possible approaches (among many!)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Over-representation analysis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Gene Set Enrichment Analysis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4"/>
              </a:buBlip>
            </a:pP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5"/>
              </a:buBlip>
            </a:pP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6"/>
              </a:buBlip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04000" y="404640"/>
            <a:ext cx="83862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Enrichment analysis – </a:t>
            </a:r>
            <a:r>
              <a:rPr b="1" lang="en-US" sz="2800" spc="-1" strike="noStrike">
                <a:solidFill>
                  <a:srgbClr val="323232"/>
                </a:solidFill>
                <a:latin typeface="Arial"/>
                <a:ea typeface="DejaVu Sans"/>
              </a:rPr>
              <a:t>computing enrichment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504000" y="1340640"/>
            <a:ext cx="8097840" cy="53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2 possible approaches (among many!)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Over-representation analysis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Fisher’s exact test (with p-val correction)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4"/>
              </a:buBlip>
            </a:pP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5"/>
              </a:buBlip>
            </a:pP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6"/>
              </a:buBlip>
            </a:pP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221" name="Table 3"/>
          <p:cNvGraphicFramePr/>
          <p:nvPr/>
        </p:nvGraphicFramePr>
        <p:xfrm>
          <a:off x="994320" y="3574080"/>
          <a:ext cx="5075280" cy="1266480"/>
        </p:xfrm>
        <a:graphic>
          <a:graphicData uri="http://schemas.openxmlformats.org/drawingml/2006/table">
            <a:tbl>
              <a:tblPr/>
              <a:tblGrid>
                <a:gridCol w="1691640"/>
                <a:gridCol w="736200"/>
                <a:gridCol w="952560"/>
              </a:tblGrid>
              <a:tr h="42228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DE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Not </a:t>
                      </a:r>
                      <a:r>
                        <a:rPr b="0" lang="en-US" sz="1800" spc="-1" strike="noStrike">
                          <a:latin typeface="Arial"/>
                        </a:rPr>
                        <a:t>DE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2228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in </a:t>
                      </a:r>
                      <a:r>
                        <a:rPr b="0" lang="en-US" sz="1800" spc="-1" strike="noStrike">
                          <a:latin typeface="Arial"/>
                        </a:rPr>
                        <a:t>gene </a:t>
                      </a:r>
                      <a:r>
                        <a:rPr b="0" lang="en-US" sz="1800" spc="-1" strike="noStrike">
                          <a:latin typeface="Arial"/>
                        </a:rPr>
                        <a:t>set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2192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not in gene set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latin typeface="Arial"/>
                        </a:rPr>
                        <a:t>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222" name="TextShape 4"/>
          <p:cNvSpPr txBox="1"/>
          <p:nvPr/>
        </p:nvSpPr>
        <p:spPr>
          <a:xfrm>
            <a:off x="4846320" y="3657600"/>
            <a:ext cx="36648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N = A+B+C+D  </a:t>
            </a:r>
            <a:r>
              <a:rPr b="1" lang="en-US" sz="1800" spc="-1" strike="noStrike">
                <a:solidFill>
                  <a:srgbClr val="ef413d"/>
                </a:solidFill>
                <a:latin typeface="Arial"/>
              </a:rPr>
              <a:t># total genes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 = A+B           </a:t>
            </a:r>
            <a:r>
              <a:rPr b="1" lang="en-US" sz="1800" spc="-1" strike="noStrike">
                <a:solidFill>
                  <a:srgbClr val="ef413d"/>
                </a:solidFill>
                <a:latin typeface="Arial"/>
              </a:rPr>
              <a:t># genes in set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n = A+C            </a:t>
            </a:r>
            <a:r>
              <a:rPr b="1" lang="en-US" sz="1800" spc="-1" strike="noStrike">
                <a:solidFill>
                  <a:srgbClr val="ef413d"/>
                </a:solidFill>
                <a:latin typeface="Arial"/>
              </a:rPr>
              <a:t># DE genes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k = A                 </a:t>
            </a:r>
            <a:r>
              <a:rPr b="1" lang="en-US" sz="1800" spc="-1" strike="noStrike">
                <a:solidFill>
                  <a:srgbClr val="ef413d"/>
                </a:solidFill>
                <a:latin typeface="Arial"/>
              </a:rPr>
              <a:t># DE genes in set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7"/>
          <a:stretch/>
        </p:blipFill>
        <p:spPr>
          <a:xfrm>
            <a:off x="958680" y="4960800"/>
            <a:ext cx="3704760" cy="17143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04000" y="404640"/>
            <a:ext cx="83862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Enrichment analysis – </a:t>
            </a:r>
            <a:r>
              <a:rPr b="1" lang="en-US" sz="2800" spc="-1" strike="noStrike">
                <a:solidFill>
                  <a:srgbClr val="323232"/>
                </a:solidFill>
                <a:latin typeface="Arial"/>
                <a:ea typeface="DejaVu Sans"/>
              </a:rPr>
              <a:t>computing enrichment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504000" y="1340640"/>
            <a:ext cx="8097840" cy="53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2 possible approaches (among many!)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Gene Set Enrichment Analysis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Do not rely on 0/1 DE status, but on a continuous measurement (eg. log2FC)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Computes Enrichment Score from list of ranked genes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Estimates significance using permutations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4"/>
              </a:buBlip>
            </a:pP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5"/>
              </a:buBlip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4000" y="404640"/>
            <a:ext cx="83862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Enrichment analysis – </a:t>
            </a:r>
            <a:r>
              <a:rPr b="1" lang="en-US" sz="2800" spc="-1" strike="noStrike">
                <a:solidFill>
                  <a:srgbClr val="323232"/>
                </a:solidFill>
                <a:latin typeface="Arial"/>
                <a:ea typeface="DejaVu Sans"/>
              </a:rPr>
              <a:t>computing enrichment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156600" y="1084320"/>
            <a:ext cx="7981560" cy="5133600"/>
          </a:xfrm>
          <a:prstGeom prst="rect">
            <a:avLst/>
          </a:prstGeom>
          <a:ln>
            <a:noFill/>
          </a:ln>
        </p:spPr>
      </p:pic>
      <p:sp>
        <p:nvSpPr>
          <p:cNvPr id="228" name="TextShape 2"/>
          <p:cNvSpPr txBox="1"/>
          <p:nvPr/>
        </p:nvSpPr>
        <p:spPr>
          <a:xfrm>
            <a:off x="638280" y="6309360"/>
            <a:ext cx="7750440" cy="530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Enrichment Score visualized using functions from the R package enrichplot</a:t>
            </a:r>
            <a:endParaRPr b="0" lang="en-US" sz="1800" spc="-1" strike="noStrike">
              <a:latin typeface="Arial"/>
            </a:endParaRPr>
          </a:p>
          <a:p>
            <a:r>
              <a:rPr b="0" lang="en-US" sz="1300" spc="-1" strike="noStrike">
                <a:latin typeface="Arial"/>
              </a:rPr>
              <a:t>http://www.bioconductor.org/packages/release/bioc/html/enrichplot.html</a:t>
            </a:r>
            <a:endParaRPr b="0" lang="en-US" sz="13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504000" y="404640"/>
            <a:ext cx="83862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Enrichment analysis – </a:t>
            </a:r>
            <a:r>
              <a:rPr b="1" lang="en-US" sz="2800" spc="-1" strike="noStrike">
                <a:solidFill>
                  <a:srgbClr val="323232"/>
                </a:solidFill>
                <a:latin typeface="Arial"/>
                <a:ea typeface="DejaVu Sans"/>
              </a:rPr>
              <a:t>computing enrichment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504000" y="1340640"/>
            <a:ext cx="8097840" cy="53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Many more methods or implementations: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Signaling Pathway Impact Analysis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https://bioconductor.org/packages/release/bioc/html/SPIA.html</a:t>
            </a:r>
            <a:endParaRPr b="0" lang="en-US" sz="18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ISMARA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  <a:hlinkClick r:id="rId4"/>
              </a:rPr>
              <a:t>https://ismara.unibas.ch/mara/</a:t>
            </a:r>
            <a:endParaRPr b="0" lang="en-US" sz="18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5"/>
              </a:buBlip>
            </a:pPr>
            <a:endParaRPr b="0" lang="en-US" sz="18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6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...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7"/>
              </a:buBlip>
            </a:pP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8"/>
              </a:buBlip>
            </a:pP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9"/>
              </a:buBlip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504000" y="404640"/>
            <a:ext cx="838620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Practical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504000" y="1340640"/>
            <a:ext cx="8097840" cy="53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Go to the website and follow the Enrichment practical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Also, maybe give a try to gProfiler, and ORA tool developed and maintained in Estonia: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	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https://biit.cs.ut.ee/gprofiler/gost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504000" y="404640"/>
            <a:ext cx="809784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REFERENCES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504000" y="1440000"/>
            <a:ext cx="8097840" cy="48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Zwiener I, Frisch B, Binder H (2014) Transforming RNA-Seq Data to Improve the Performance of Prognostic Gene Signatures. PLOS ONE 9(1): e85150. https://doi.org/10.1371/journal.pone.0085150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Noto Sans CJK SC"/>
              </a:rPr>
              <a:t>Dillies et al. (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2013) A comprehensive evaluation of normalization methods for Illumina high-throughput RNA sequencing data analysis. Brief Bioinform. Nov;14(6):671-83. doi: 10.1093/bib/bbs046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Maza (2016) In Papyro Comparison of TMM (edgeR), RLE (DESeq2), and MRN Normalization Methods for a Simple Two-Conditions-Without-Replicates RNA-Seq Experimental Design. Front. Genet. https://doi.org/10.3389/fgene.2016.00164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504000" y="3933000"/>
            <a:ext cx="8097840" cy="21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e30613"/>
                </a:solidFill>
                <a:latin typeface="Arial"/>
                <a:ea typeface="DejaVu Sans"/>
              </a:rPr>
              <a:t>Contributors:</a:t>
            </a:r>
            <a:br/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Geoffrey Fucile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Walid Gharib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Irene Keller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Pablo Escobar Lopez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Charlotte Soneson</a:t>
            </a:r>
            <a:br/>
            <a:br/>
            <a:endParaRPr b="0" lang="en-US" sz="2200" spc="-1" strike="noStrike">
              <a:latin typeface="Arial"/>
            </a:endParaRPr>
          </a:p>
        </p:txBody>
      </p:sp>
      <p:pic>
        <p:nvPicPr>
          <p:cNvPr id="236" name="Espace réservé pour une image  17" descr=""/>
          <p:cNvPicPr/>
          <p:nvPr/>
        </p:nvPicPr>
        <p:blipFill>
          <a:blip r:embed="rId1"/>
          <a:srcRect l="1467" t="0" r="1467" b="12793"/>
          <a:stretch/>
        </p:blipFill>
        <p:spPr>
          <a:xfrm>
            <a:off x="0" y="0"/>
            <a:ext cx="9141840" cy="3426840"/>
          </a:xfrm>
          <a:prstGeom prst="rect">
            <a:avLst/>
          </a:prstGeom>
          <a:ln>
            <a:noFill/>
          </a:ln>
        </p:spPr>
      </p:pic>
      <p:sp>
        <p:nvSpPr>
          <p:cNvPr id="237" name="Line 2"/>
          <p:cNvSpPr/>
          <p:nvPr/>
        </p:nvSpPr>
        <p:spPr>
          <a:xfrm>
            <a:off x="0" y="342468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238" name="Picture 7" descr=""/>
          <p:cNvPicPr/>
          <p:nvPr/>
        </p:nvPicPr>
        <p:blipFill>
          <a:blip r:embed="rId2"/>
          <a:stretch/>
        </p:blipFill>
        <p:spPr>
          <a:xfrm>
            <a:off x="7448400" y="3286080"/>
            <a:ext cx="1326960" cy="717840"/>
          </a:xfrm>
          <a:prstGeom prst="rect">
            <a:avLst/>
          </a:prstGeom>
          <a:ln>
            <a:noFill/>
          </a:ln>
        </p:spPr>
      </p:pic>
      <p:sp>
        <p:nvSpPr>
          <p:cNvPr id="239" name="Line 3"/>
          <p:cNvSpPr/>
          <p:nvPr/>
        </p:nvSpPr>
        <p:spPr>
          <a:xfrm>
            <a:off x="0" y="-144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p:transition spd="med">
    <p:fade/>
  </p:transition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4000" y="404640"/>
            <a:ext cx="809784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Challenges for RNA-Seq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44" name="Picture 1" descr=""/>
          <p:cNvPicPr/>
          <p:nvPr/>
        </p:nvPicPr>
        <p:blipFill>
          <a:blip r:embed="rId1"/>
          <a:stretch/>
        </p:blipFill>
        <p:spPr>
          <a:xfrm>
            <a:off x="1691640" y="4221000"/>
            <a:ext cx="5986800" cy="2634840"/>
          </a:xfrm>
          <a:prstGeom prst="rect">
            <a:avLst/>
          </a:prstGeom>
          <a:ln>
            <a:noFill/>
          </a:ln>
        </p:spPr>
      </p:pic>
      <p:sp>
        <p:nvSpPr>
          <p:cNvPr id="145" name="CustomShape 2"/>
          <p:cNvSpPr/>
          <p:nvPr/>
        </p:nvSpPr>
        <p:spPr>
          <a:xfrm>
            <a:off x="504000" y="1124640"/>
            <a:ext cx="8097840" cy="53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Which statistical distribution is most appropriate?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How to normalize read counts between samples?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4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Estimating variance is difficult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92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Typically, very few replicates</a:t>
            </a:r>
            <a:endParaRPr b="0" lang="en-US" sz="2400" spc="-1" strike="noStrike">
              <a:latin typeface="Arial"/>
            </a:endParaRPr>
          </a:p>
          <a:p>
            <a:pPr lvl="2" marL="703080" indent="-34092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The variance depends on the mean count</a:t>
            </a:r>
            <a:endParaRPr b="0" lang="en-US" sz="2400" spc="-1" strike="noStrike">
              <a:latin typeface="Arial"/>
            </a:endParaRPr>
          </a:p>
          <a:p>
            <a:pPr lvl="2" marL="703080" indent="-34092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Distribution of counts is highly skewed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38520" y="6628680"/>
            <a:ext cx="2091600" cy="18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DejaVu Sans"/>
              </a:rPr>
              <a:t>Zweiner </a:t>
            </a:r>
            <a:r>
              <a:rPr b="0" i="1" lang="en-US" sz="1200" spc="-1" strike="noStrike">
                <a:solidFill>
                  <a:srgbClr val="323232"/>
                </a:solidFill>
                <a:latin typeface="Arial"/>
                <a:ea typeface="DejaVu Sans"/>
              </a:rPr>
              <a:t>et al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DejaVu Sans"/>
              </a:rPr>
              <a:t>, PLoS ONE 2014</a:t>
            </a:r>
            <a:endParaRPr b="0" lang="en-US" sz="12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504000" y="404640"/>
            <a:ext cx="809784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Estimating variance of a normally distributed variable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144000" y="6237360"/>
            <a:ext cx="8890200" cy="35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What does this tell you about the ideal number of replicates for your RNA-Seq experiment?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49" name="Picture 3" descr=""/>
          <p:cNvPicPr/>
          <p:nvPr/>
        </p:nvPicPr>
        <p:blipFill>
          <a:blip r:embed="rId1"/>
          <a:stretch/>
        </p:blipFill>
        <p:spPr>
          <a:xfrm>
            <a:off x="1940040" y="1052640"/>
            <a:ext cx="5150160" cy="5155200"/>
          </a:xfrm>
          <a:prstGeom prst="rect">
            <a:avLst/>
          </a:prstGeom>
          <a:ln>
            <a:noFill/>
          </a:ln>
        </p:spPr>
      </p:pic>
      <p:sp>
        <p:nvSpPr>
          <p:cNvPr id="150" name="CustomShape 3"/>
          <p:cNvSpPr/>
          <p:nvPr/>
        </p:nvSpPr>
        <p:spPr>
          <a:xfrm>
            <a:off x="7812360" y="6624360"/>
            <a:ext cx="1267200" cy="18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DejaVu Sans"/>
              </a:rPr>
              <a:t>Charlotte Soneson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7200720" y="3368160"/>
            <a:ext cx="18334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True variance = 3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504000" y="404640"/>
            <a:ext cx="809784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The negative binomial distribution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468000" y="1124640"/>
            <a:ext cx="8097840" cy="53985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504000" y="404640"/>
            <a:ext cx="809784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Normalization of RNA-Seq data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504000" y="1124640"/>
            <a:ext cx="7594200" cy="53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Raw read counts are not directly comparable across samples. They depend on: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92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Abundance in source material</a:t>
            </a:r>
            <a:endParaRPr b="0" lang="en-US" sz="2400" spc="-1" strike="noStrike">
              <a:latin typeface="Arial"/>
            </a:endParaRPr>
          </a:p>
          <a:p>
            <a:pPr lvl="2" marL="703080" indent="-34092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Gene length</a:t>
            </a:r>
            <a:endParaRPr b="0" lang="en-US" sz="2400" spc="-1" strike="noStrike">
              <a:latin typeface="Arial"/>
            </a:endParaRPr>
          </a:p>
          <a:p>
            <a:pPr lvl="2" marL="703080" indent="-34092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Sequencing depth</a:t>
            </a:r>
            <a:endParaRPr b="0" lang="en-US" sz="2400" spc="-1" strike="noStrike">
              <a:latin typeface="Arial"/>
            </a:endParaRPr>
          </a:p>
          <a:p>
            <a:pPr lvl="2" marL="703080" indent="-34092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Sequencing biases</a:t>
            </a:r>
            <a:endParaRPr b="0" lang="en-US" sz="2400" spc="-1" strike="noStrike">
              <a:latin typeface="Arial"/>
            </a:endParaRPr>
          </a:p>
          <a:p>
            <a:pPr lvl="2" marL="703080" indent="-34092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…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edgeR uses the “Trimmed Mean of M-Values” (TMM) method</a:t>
            </a:r>
            <a:endParaRPr b="0" lang="en-US" sz="2400" spc="-1" strike="noStrike">
              <a:latin typeface="Arial"/>
            </a:endParaRPr>
          </a:p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DESeq2 uses the “Relative Log Expression” (RLE) method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504000" y="404640"/>
            <a:ext cx="809784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TMM and RLE normalization yield comparable results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7" name="Picture 1" descr=""/>
          <p:cNvPicPr/>
          <p:nvPr/>
        </p:nvPicPr>
        <p:blipFill>
          <a:blip r:embed="rId1"/>
          <a:stretch/>
        </p:blipFill>
        <p:spPr>
          <a:xfrm>
            <a:off x="107640" y="1052640"/>
            <a:ext cx="3887280" cy="2629440"/>
          </a:xfrm>
          <a:prstGeom prst="rect">
            <a:avLst/>
          </a:prstGeom>
          <a:ln>
            <a:noFill/>
          </a:ln>
        </p:spPr>
      </p:pic>
      <p:pic>
        <p:nvPicPr>
          <p:cNvPr id="158" name="Picture 2" descr=""/>
          <p:cNvPicPr/>
          <p:nvPr/>
        </p:nvPicPr>
        <p:blipFill>
          <a:blip r:embed="rId2"/>
          <a:stretch/>
        </p:blipFill>
        <p:spPr>
          <a:xfrm>
            <a:off x="4212000" y="1145520"/>
            <a:ext cx="4822200" cy="2536560"/>
          </a:xfrm>
          <a:prstGeom prst="rect">
            <a:avLst/>
          </a:prstGeom>
          <a:ln>
            <a:noFill/>
          </a:ln>
        </p:spPr>
      </p:pic>
      <p:pic>
        <p:nvPicPr>
          <p:cNvPr id="159" name="Picture 4" descr=""/>
          <p:cNvPicPr/>
          <p:nvPr/>
        </p:nvPicPr>
        <p:blipFill>
          <a:blip r:embed="rId3"/>
          <a:stretch/>
        </p:blipFill>
        <p:spPr>
          <a:xfrm>
            <a:off x="0" y="3845160"/>
            <a:ext cx="9141840" cy="282204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7462080" y="6579000"/>
            <a:ext cx="1671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Dillies </a:t>
            </a:r>
            <a:r>
              <a:rPr b="0" i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et al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 2013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04000" y="404640"/>
            <a:ext cx="809784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TMM and RLE normalization yield comparable results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395640" y="1340640"/>
            <a:ext cx="8242200" cy="40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784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Keep in mind that “normalization factors” from edgeR and “size factors” from DESeq2 are not equivalent theoretical parameters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92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For a more detailed discussion, see Maza 2016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RNA-Seq_Basel2017_DesignQC</Template>
  <TotalTime>11532</TotalTime>
  <Application>LibreOffice/6.0.7.3$Linux_X86_64 LibreOffice_project/00m0$Build-3</Application>
  <Words>1330</Words>
  <Paragraphs>205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2017-08-03T16:02:08Z</dcterms:created>
  <dc:creator>Microsoft Office User</dc:creator>
  <dc:description/>
  <dc:language>en-US</dc:language>
  <cp:lastModifiedBy/>
  <cp:lastPrinted>2017-08-09T14:55:22Z</cp:lastPrinted>
  <dcterms:modified xsi:type="dcterms:W3CDTF">2022-03-30T11:11:29Z</dcterms:modified>
  <cp:revision>154</cp:revision>
  <dc:subject/>
  <dc:title>Introduction to RNA-Seq – Design and QC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31</vt:i4>
  </property>
</Properties>
</file>